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8"/>
  </p:notesMasterIdLst>
  <p:handoutMasterIdLst>
    <p:handoutMasterId r:id="rId39"/>
  </p:handoutMasterIdLst>
  <p:sldIdLst>
    <p:sldId id="301" r:id="rId2"/>
    <p:sldId id="262" r:id="rId3"/>
    <p:sldId id="257" r:id="rId4"/>
    <p:sldId id="258" r:id="rId5"/>
    <p:sldId id="259" r:id="rId6"/>
    <p:sldId id="260" r:id="rId7"/>
    <p:sldId id="310" r:id="rId8"/>
    <p:sldId id="312" r:id="rId9"/>
    <p:sldId id="313" r:id="rId10"/>
    <p:sldId id="315" r:id="rId11"/>
    <p:sldId id="317" r:id="rId12"/>
    <p:sldId id="316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7" r:id="rId22"/>
    <p:sldId id="334" r:id="rId23"/>
    <p:sldId id="326" r:id="rId24"/>
    <p:sldId id="328" r:id="rId25"/>
    <p:sldId id="329" r:id="rId26"/>
    <p:sldId id="330" r:id="rId27"/>
    <p:sldId id="342" r:id="rId28"/>
    <p:sldId id="331" r:id="rId29"/>
    <p:sldId id="332" r:id="rId30"/>
    <p:sldId id="333" r:id="rId31"/>
    <p:sldId id="337" r:id="rId32"/>
    <p:sldId id="336" r:id="rId33"/>
    <p:sldId id="338" r:id="rId34"/>
    <p:sldId id="339" r:id="rId35"/>
    <p:sldId id="340" r:id="rId36"/>
    <p:sldId id="341" r:id="rId37"/>
  </p:sldIdLst>
  <p:sldSz cx="9144000" cy="6858000" type="screen4x3"/>
  <p:notesSz cx="7302500" cy="9588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mal Darmawan" initials="KD" lastIdx="1" clrIdx="0">
    <p:extLst>
      <p:ext uri="{19B8F6BF-5375-455C-9EA6-DF929625EA0E}">
        <p15:presenceInfo xmlns:p15="http://schemas.microsoft.com/office/powerpoint/2012/main" userId="8823363aa2e23c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1F6"/>
    <a:srgbClr val="000000"/>
    <a:srgbClr val="5674F6"/>
    <a:srgbClr val="6289F8"/>
    <a:srgbClr val="8097F8"/>
    <a:srgbClr val="F8F0D0"/>
    <a:srgbClr val="F2E4AA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2" autoAdjust="0"/>
    <p:restoredTop sz="94660"/>
  </p:normalViewPr>
  <p:slideViewPr>
    <p:cSldViewPr showGuides="1">
      <p:cViewPr varScale="1">
        <p:scale>
          <a:sx n="75" d="100"/>
          <a:sy n="75" d="100"/>
        </p:scale>
        <p:origin x="13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27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image" Target="../media/image7.png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E8D30AF5-BDD0-4FD7-9931-D5A686500086}" type="datetime8">
              <a:rPr lang="en-US" altLang="en-US" smtClean="0"/>
              <a:t>1/6/2016 8:29 AM</a:t>
            </a:fld>
            <a:endParaRPr lang="en-US" alt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19631F5F-1322-42F5-A7E3-969423DE1F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4860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r>
              <a:rPr lang="en-US" altLang="en-US"/>
              <a:t>Red-Black Trees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F0442564-78AA-44E2-992D-BCD20B9A6EEF}" type="datetime8">
              <a:rPr lang="en-US" altLang="en-US" smtClean="0"/>
              <a:t>1/6/2016 8:29 AM</a:t>
            </a:fld>
            <a:endParaRPr lang="en-US" altLang="en-US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>
              <a:defRPr sz="1300"/>
            </a:lvl1pPr>
          </a:lstStyle>
          <a:p>
            <a:endParaRPr lang="en-US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2331C96D-66EF-4D9E-8E7C-FD3BDF95D0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96042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5713" y="720725"/>
            <a:ext cx="4792662" cy="3594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en-US" smtClean="0"/>
              <a:t>Red-Black Trees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732733D-0D2D-4B3D-9B9C-2AC77E419117}" type="datetime8">
              <a:rPr lang="en-US" altLang="en-US" smtClean="0"/>
              <a:t>1/6/2016 8:29 AM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1C96D-66EF-4D9E-8E7C-FD3BDF95D07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16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123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5124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5125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5126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7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8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29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0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1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2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3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4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5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6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7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8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39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0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1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2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3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4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5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6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7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8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49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0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1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2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3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4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5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6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7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8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59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0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1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2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3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4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5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6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7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8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69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0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1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2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3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4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5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5176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517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78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5179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0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1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2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5183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5184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5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186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dirty="0" smtClean="0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 dirty="0" smtClean="0"/>
              <a:t>Click to edit Master subtitle style</a:t>
            </a:r>
          </a:p>
        </p:txBody>
      </p:sp>
      <p:sp>
        <p:nvSpPr>
          <p:cNvPr id="5189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1AE4D91-1D06-4E01-97BD-4B88484B3C4C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5190" name="Rectangle 7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191" name="Rectangle 7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DCE194A-6BF9-4127-A94C-BA9BC25F9298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A8636-2CEB-4422-B2FB-CFC07E658F2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A7E758F-C712-46FD-B006-8D89D068A3B2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56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C1E820-38B2-4687-8ADE-40C2453A8A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53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>
            <a:lvl1pPr algn="r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4E484C-70E2-4579-9299-0AF832EC0B5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82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4ED0DAC-1DFE-4B38-9129-F0C2C7A4380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7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C2A1A940-0EAA-4902-8AAB-C9CFEC089766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662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7818D7-F530-4C81-B7B8-DA4AE341AB2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8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87DAC42-7820-4964-B8FF-1E94E8201520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4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117475"/>
            <a:ext cx="7886700" cy="1325563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570280-3D45-4E2B-87AF-AA821BDE308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10" name="Rectangle 69"/>
          <p:cNvSpPr>
            <a:spLocks noGrp="1" noChangeArrowheads="1"/>
          </p:cNvSpPr>
          <p:nvPr>
            <p:ph type="dt" sz="quarter" idx="1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8AA0B7C-5A73-48A6-BC86-C98351BE19E6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38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BEEA66-88D3-4DAC-B068-8ACD3D86CFE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DBA997B4-A2EA-4CB4-B38F-58BDDB73B3D3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284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498485-1DF2-402D-BD1C-399049DDD30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5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AA6A3E89-397E-4850-B291-61CEAE099694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684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C95C4F-0B50-4920-86CE-E11B98D8F27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Tugas Akhir - KI1502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8CFE36-1B01-491F-86A2-FAB6329A64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45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4100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01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4123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415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5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415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  <p:sp>
        <p:nvSpPr>
          <p:cNvPr id="4159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4160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4162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Trebuchet MS" panose="020B0603020202020204" pitchFamily="34" charset="0"/>
              </a:defRPr>
            </a:lvl1pPr>
          </a:lstStyle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E76C48-8D20-4335-B089-376CE87A897E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0" y="1499"/>
            <a:ext cx="1553620" cy="1000975"/>
          </a:xfrm>
          <a:prstGeom prst="rect">
            <a:avLst/>
          </a:prstGeom>
        </p:spPr>
      </p:pic>
      <p:sp>
        <p:nvSpPr>
          <p:cNvPr id="6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304CBA1B-6217-4AAB-8EFD-F8310463A2FC}" type="datetime3">
              <a:rPr lang="en-US" altLang="en-US" smtClean="0"/>
              <a:t>6 January 2016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fontAlgn="base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Char char="q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1985" y="1524000"/>
            <a:ext cx="7927145" cy="1209676"/>
          </a:xfrm>
        </p:spPr>
        <p:txBody>
          <a:bodyPr/>
          <a:lstStyle/>
          <a:p>
            <a:pPr algn="l"/>
            <a:r>
              <a:rPr lang="en-US" dirty="0" err="1" smtClean="0"/>
              <a:t>DETEKSI</a:t>
            </a:r>
            <a:r>
              <a:rPr lang="en-US" smtClean="0"/>
              <a:t> API BERBASIS SENSOR VISUAL MENGGUNAKAN METODE SUPPORT VECTOR MACHINES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71301"/>
            <a:ext cx="6400800" cy="2415100"/>
          </a:xfrm>
        </p:spPr>
        <p:txBody>
          <a:bodyPr/>
          <a:lstStyle/>
          <a:p>
            <a:pPr algn="r"/>
            <a:r>
              <a:rPr lang="en-US" sz="2000" u="sng" dirty="0" err="1"/>
              <a:t>Penyusun</a:t>
            </a:r>
            <a:r>
              <a:rPr lang="en-US" sz="2000" u="sng" dirty="0"/>
              <a:t> </a:t>
            </a:r>
            <a:r>
              <a:rPr lang="en-US" sz="2000" u="sng" dirty="0" err="1"/>
              <a:t>Tugas</a:t>
            </a:r>
            <a:r>
              <a:rPr lang="en-US" sz="2000" u="sng" dirty="0"/>
              <a:t> </a:t>
            </a:r>
            <a:r>
              <a:rPr lang="en-US" sz="2000" u="sng" dirty="0" err="1"/>
              <a:t>Akhir</a:t>
            </a:r>
            <a:r>
              <a:rPr lang="en-US" sz="2000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Hamdi Ahmadi Muzakkiy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>
                <a:solidFill>
                  <a:srgbClr val="000000"/>
                </a:solidFill>
              </a:rPr>
              <a:t>(</a:t>
            </a:r>
            <a:r>
              <a:rPr lang="en-US" sz="2000" smtClean="0">
                <a:solidFill>
                  <a:srgbClr val="000000"/>
                </a:solidFill>
              </a:rPr>
              <a:t>5112 </a:t>
            </a:r>
            <a:r>
              <a:rPr lang="en-US" sz="2000">
                <a:solidFill>
                  <a:srgbClr val="000000"/>
                </a:solidFill>
              </a:rPr>
              <a:t>100 </a:t>
            </a:r>
            <a:r>
              <a:rPr lang="en-US" sz="2000" smtClean="0">
                <a:solidFill>
                  <a:srgbClr val="000000"/>
                </a:solidFill>
              </a:rPr>
              <a:t>091)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u="sng" dirty="0" err="1"/>
              <a:t>Dosen</a:t>
            </a:r>
            <a:r>
              <a:rPr lang="en-US" sz="2000" u="sng" dirty="0"/>
              <a:t> </a:t>
            </a:r>
            <a:r>
              <a:rPr lang="en-US" sz="2000" u="sng" dirty="0" err="1"/>
              <a:t>Pembimbing</a:t>
            </a:r>
            <a:r>
              <a:rPr lang="en-US" sz="2000" b="1" dirty="0"/>
              <a:t>:</a:t>
            </a: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Prof. Ir. Handayani Tjandrasa, M.Sc., Ph.D.</a:t>
            </a:r>
            <a:endParaRPr lang="en-US" sz="2000" dirty="0">
              <a:solidFill>
                <a:srgbClr val="000000"/>
              </a:solidFill>
            </a:endParaRPr>
          </a:p>
          <a:p>
            <a:pPr algn="r"/>
            <a:r>
              <a:rPr lang="en-US" sz="2000" smtClean="0">
                <a:solidFill>
                  <a:srgbClr val="000000"/>
                </a:solidFill>
              </a:rPr>
              <a:t>Dr. Eng. Chastine Fatichah, S.Kom, M.Kom</a:t>
            </a:r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smtClean="0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CE194A-6BF9-4127-A94C-BA9BC25F9298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9000" y="22413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u="sng" dirty="0" smtClean="0">
                <a:latin typeface="Trebuchet MS" panose="020B0603020202020204" pitchFamily="34" charset="0"/>
              </a:rPr>
              <a:t>PRESENTASI TUGAS AKHIR – KI141502</a:t>
            </a:r>
            <a:endParaRPr lang="en-US" sz="2000" u="sng" dirty="0">
              <a:latin typeface="Trebuchet MS" panose="020B0603020202020204" pitchFamily="34" charset="0"/>
            </a:endParaRPr>
          </a:p>
        </p:txBody>
      </p:sp>
      <p:sp>
        <p:nvSpPr>
          <p:cNvPr id="8" name="Rectangle 6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75482" y="623969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5D90DFD8-74F3-4E62-861F-78B9A3C95336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2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REDUKSI SIZE FRAME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GERAK</a:t>
            </a:r>
            <a:endParaRPr lang="en-US" sz="1500"/>
          </a:p>
        </p:txBody>
      </p:sp>
      <p:sp>
        <p:nvSpPr>
          <p:cNvPr id="73" name="Rounded Rectangle 72"/>
          <p:cNvSpPr/>
          <p:nvPr/>
        </p:nvSpPr>
        <p:spPr bwMode="auto">
          <a:xfrm>
            <a:off x="3962400" y="33528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3962400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62400" y="3448929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DETEKSI WARNA PIKSEL</a:t>
            </a:r>
            <a:endParaRPr lang="en-US" sz="1500"/>
          </a:p>
        </p:txBody>
      </p:sp>
      <p:sp>
        <p:nvSpPr>
          <p:cNvPr id="76" name="TextBox 75"/>
          <p:cNvSpPr txBox="1"/>
          <p:nvPr/>
        </p:nvSpPr>
        <p:spPr>
          <a:xfrm>
            <a:off x="3962401" y="2319804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REGION GROWING</a:t>
            </a:r>
            <a:endParaRPr lang="en-US" sz="1500"/>
          </a:p>
        </p:txBody>
      </p:sp>
      <p:sp>
        <p:nvSpPr>
          <p:cNvPr id="77" name="Rounded Rectangle 76"/>
          <p:cNvSpPr/>
          <p:nvPr/>
        </p:nvSpPr>
        <p:spPr bwMode="auto">
          <a:xfrm>
            <a:off x="5816599" y="21463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16598" y="2216835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PERHITUNGAN LUASAN REGION</a:t>
            </a:r>
            <a:endParaRPr lang="en-US" sz="1500"/>
          </a:p>
        </p:txBody>
      </p:sp>
      <p:sp>
        <p:nvSpPr>
          <p:cNvPr id="79" name="Parallelogram 78"/>
          <p:cNvSpPr/>
          <p:nvPr/>
        </p:nvSpPr>
        <p:spPr bwMode="auto">
          <a:xfrm>
            <a:off x="5816598" y="33909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16598" y="3446334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KANDIDAT PIKSEL, FRAME</a:t>
            </a:r>
            <a:endParaRPr lang="en-US" sz="1500"/>
          </a:p>
        </p:txBody>
      </p:sp>
      <p:sp>
        <p:nvSpPr>
          <p:cNvPr id="81" name="Oval 80"/>
          <p:cNvSpPr/>
          <p:nvPr/>
        </p:nvSpPr>
        <p:spPr bwMode="auto">
          <a:xfrm>
            <a:off x="5816598" y="45593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68998" y="495651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73" idx="2"/>
          </p:cNvCxnSpPr>
          <p:nvPr/>
        </p:nvCxnSpPr>
        <p:spPr bwMode="auto">
          <a:xfrm flipV="1">
            <a:off x="4572000" y="4267200"/>
            <a:ext cx="0" cy="2413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73" idx="0"/>
            <a:endCxn id="74" idx="2"/>
          </p:cNvCxnSpPr>
          <p:nvPr/>
        </p:nvCxnSpPr>
        <p:spPr bwMode="auto">
          <a:xfrm flipV="1">
            <a:off x="4572000" y="3060700"/>
            <a:ext cx="0" cy="2921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Arrow Connector 84"/>
          <p:cNvCxnSpPr>
            <a:stCxn id="74" idx="3"/>
            <a:endCxn id="77" idx="1"/>
          </p:cNvCxnSpPr>
          <p:nvPr/>
        </p:nvCxnSpPr>
        <p:spPr bwMode="auto">
          <a:xfrm>
            <a:off x="5181600" y="2603500"/>
            <a:ext cx="63499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/>
          <p:cNvCxnSpPr>
            <a:stCxn id="77" idx="2"/>
            <a:endCxn id="79" idx="0"/>
          </p:cNvCxnSpPr>
          <p:nvPr/>
        </p:nvCxnSpPr>
        <p:spPr bwMode="auto">
          <a:xfrm flipH="1">
            <a:off x="6426198" y="3060700"/>
            <a:ext cx="1" cy="3302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>
            <a:stCxn id="80" idx="2"/>
            <a:endCxn id="81" idx="0"/>
          </p:cNvCxnSpPr>
          <p:nvPr/>
        </p:nvCxnSpPr>
        <p:spPr bwMode="auto">
          <a:xfrm>
            <a:off x="6426198" y="4231164"/>
            <a:ext cx="0" cy="32813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91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1600" smtClean="0"/>
                  <a:t>Melakukan reduksi </a:t>
                </a:r>
                <a:r>
                  <a:rPr lang="en-US" sz="1600" i="1" smtClean="0"/>
                  <a:t>size frame</a:t>
                </a:r>
                <a:r>
                  <a:rPr lang="en-US" sz="1600" smtClean="0"/>
                  <a:t> yang sedang diproses</a:t>
                </a:r>
              </a:p>
              <a:p>
                <a:r>
                  <a:rPr lang="en-US" smtClean="0"/>
                  <a:t>Menggunakan </a:t>
                </a:r>
                <a:r>
                  <a:rPr lang="en-US" i="1" smtClean="0"/>
                  <a:t>gaussian pyramind</a:t>
                </a:r>
                <a:endParaRPr lang="en-US" sz="1600" i="1" smtClean="0"/>
              </a:p>
              <a:p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0" indent="0">
                  <a:buNone/>
                </a:pPr>
                <a:endParaRPr lang="en-US" i="1" smtClean="0"/>
              </a:p>
              <a:p>
                <a:pPr marL="457200" lvl="1" indent="0">
                  <a:buNone/>
                </a:pPr>
                <a:r>
                  <a:rPr lang="en-US" smtClean="0"/>
                  <a:t>		</a:t>
                </a:r>
              </a:p>
              <a:p>
                <a:pPr marL="457200" lvl="1" indent="0">
                  <a:buNone/>
                </a:pPr>
                <a:r>
                  <a:rPr lang="en-US" i="1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 −2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 −2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i="1" dirty="0" smtClean="0"/>
                  <a:t>	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462" t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5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REDUKSI SIZE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419600"/>
          </a:xfrm>
        </p:spPr>
        <p:txBody>
          <a:bodyPr/>
          <a:lstStyle/>
          <a:p>
            <a:pPr marL="0" indent="0">
              <a:buNone/>
            </a:pPr>
            <a:r>
              <a:rPr lang="en-US" sz="1600" i="1" smtClean="0"/>
              <a:t>CONTOH GAMBAR</a:t>
            </a:r>
            <a:endParaRPr lang="en-US" sz="16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80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1600" smtClean="0"/>
                  <a:t>Menggunakan </a:t>
                </a:r>
                <a:r>
                  <a:rPr lang="en-US" sz="1600" i="1" smtClean="0"/>
                  <a:t>Gaussian Mixture Model</a:t>
                </a:r>
                <a:endParaRPr lang="en-US" sz="1600" smtClean="0"/>
              </a:p>
              <a:p>
                <a:r>
                  <a:rPr lang="en-US" smtClean="0"/>
                  <a:t>Setiap piksel mempunyai K model</a:t>
                </a:r>
                <a:r>
                  <a:rPr lang="en-US" sz="1600" smtClean="0"/>
                  <a:t> ( jumlah K berkisar antara 3-5 )</a:t>
                </a:r>
              </a:p>
              <a:p>
                <a:r>
                  <a:rPr lang="en-US" sz="1600" smtClean="0"/>
                  <a:t>Setiap pikel mempunyai K nilai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smtClean="0"/>
                  <a:t> dimana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mtClean="0"/>
                  <a:t> adalah bobot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mtClean="0"/>
                  <a:t> adalah rata-rata/</a:t>
                </a:r>
                <a:r>
                  <a:rPr lang="en-US" i="1" smtClean="0"/>
                  <a:t>mean</a:t>
                </a:r>
                <a:endParaRPr lang="en-US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mtClean="0"/>
                  <a:t> adalah standar deviasi</a:t>
                </a:r>
              </a:p>
              <a:p>
                <a:r>
                  <a:rPr lang="en-US" sz="1600" smtClean="0"/>
                  <a:t>Setiap piksel akan dibandingkan nilai piksel dengan </a:t>
                </a:r>
                <a:r>
                  <a:rPr lang="en-US" sz="1600" i="1" smtClean="0"/>
                  <a:t>background model</a:t>
                </a:r>
                <a:endParaRPr lang="en-US" sz="1600" smtClean="0"/>
              </a:p>
              <a:p>
                <a:r>
                  <a:rPr lang="en-US" i="1" smtClean="0"/>
                  <a:t>Background model </a:t>
                </a:r>
                <a:r>
                  <a:rPr lang="en-US" smtClean="0"/>
                  <a:t>didapatkan menggunakan persamaan berikut :</a:t>
                </a:r>
              </a:p>
              <a:p>
                <a:endParaRPr lang="en-US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462" t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12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</p:spPr>
            <p:txBody>
              <a:bodyPr/>
              <a:lstStyle/>
              <a:p>
                <a:r>
                  <a:rPr lang="en-US" sz="1600" smtClean="0"/>
                  <a:t>Background model yang cocok ( match ) jika :</a:t>
                </a:r>
              </a:p>
              <a:p>
                <a:pPr marL="742950" lvl="2" indent="-342900">
                  <a:buSzPct val="110000"/>
                  <a:buFont typeface="Wingdings" panose="05000000000000000000" pitchFamily="2" charset="2"/>
                  <a:buChar char="§"/>
                </a:pPr>
                <a:r>
                  <a:rPr lang="en-US"/>
                  <a:t>Nilai piksel 2.5 kali lebih besar dari probabilitas </a:t>
                </a:r>
                <a:r>
                  <a:rPr lang="en-US" i="1"/>
                  <a:t>background </a:t>
                </a:r>
                <a:r>
                  <a:rPr lang="en-US" i="1" smtClean="0"/>
                  <a:t>model</a:t>
                </a:r>
                <a:endParaRPr lang="en-US" sz="1600" smtClean="0"/>
              </a:p>
              <a:p>
                <a:r>
                  <a:rPr lang="en-US" smtClean="0"/>
                  <a:t>Jika match, maka nilai </a:t>
                </a:r>
                <a:r>
                  <a:rPr lang="en-US" i="1" smtClean="0"/>
                  <a:t>background model</a:t>
                </a:r>
                <a:r>
                  <a:rPr lang="en-US" smtClean="0"/>
                  <a:t> di update dengan persamaan 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 smtClean="0"/>
              </a:p>
              <a:p>
                <a:pPr lvl="1"/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1,  &amp;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𝑎𝑑𝑎𝑙𝑎h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𝑘𝑜𝑚𝑝𝑜𝑛𝑒𝑛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𝑔𝑎𝑢𝑠𝑠𝑖𝑎𝑛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𝑦𝑎𝑛𝑔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𝑝𝑒𝑟𝑡𝑎𝑚𝑎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𝑘𝑎𝑙𝑖</m:t>
                            </m:r>
                          </m:e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0,  &amp;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𝑠𝑒𝑙𝑎𝑖𝑛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𝑖𝑡𝑢</m:t>
                            </m:r>
                          </m:e>
                        </m:eqArr>
                      </m:e>
                    </m:d>
                  </m:oMath>
                </a14:m>
                <a:endParaRPr lang="en-US" smtClean="0"/>
              </a:p>
              <a:p>
                <a:pPr lvl="1"/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600200"/>
                <a:ext cx="7924800" cy="4419600"/>
              </a:xfrm>
              <a:blipFill rotWithShape="0">
                <a:blip r:embed="rId2"/>
                <a:stretch>
                  <a:fillRect l="-462" t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GERAK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ILUSTRASI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2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GERAK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CONTOH GAMBAR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94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DETEKSI WARNA PIKSEL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mtClean="0"/>
                  <a:t>Menggunakan probabilitas </a:t>
                </a:r>
                <a:r>
                  <a:rPr lang="en-US"/>
                  <a:t>distribusi </a:t>
                </a:r>
                <a:r>
                  <a:rPr lang="en-US" smtClean="0"/>
                  <a:t>Gaussian</a:t>
                </a:r>
              </a:p>
              <a:p>
                <a:r>
                  <a:rPr lang="en-US" smtClean="0"/>
                  <a:t>Setiap piksel dilakukan pengecekan, apakah termasuk kedalam warna piksel api atau tidak, menggunakan persamaan berikut.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−µ)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)</m:t>
                      </m:r>
                    </m:oMath>
                  </m:oMathPara>
                </a14:m>
                <a:endParaRPr lang="en-US" smtClean="0"/>
              </a:p>
              <a:p>
                <a:r>
                  <a:rPr lang="en-US"/>
                  <a:t>S</a:t>
                </a:r>
                <a:r>
                  <a:rPr lang="en-US" smtClean="0"/>
                  <a:t>etiap nilai R,G,B piksel akan dihitung nilai probabilitas nya. Kemudian menghitung niilai probabilitas suatu piksel menggunakan persamaan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US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mtClean="0"/>
                  <a:t> didapatkan dari hasil training warna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62" t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32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ILUSTRASI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9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DETEKSI WARNA PIKSEL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CONTOH GAMBAR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16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43200" y="1828800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PENDAHULUAN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2730455"/>
            <a:ext cx="3657600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HASIL &amp; ANALISIS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743201" y="547380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KESIMPULAN &amp; SARAN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7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Digunakan untuk mendapatkan </a:t>
            </a:r>
            <a:r>
              <a:rPr lang="en-US" i="1" smtClean="0"/>
              <a:t>region api</a:t>
            </a:r>
            <a:endParaRPr lang="en-US" smtClean="0"/>
          </a:p>
          <a:p>
            <a:r>
              <a:rPr lang="en-US" smtClean="0"/>
              <a:t>Inisialisasi </a:t>
            </a:r>
            <a:r>
              <a:rPr lang="en-US" i="1" smtClean="0"/>
              <a:t>seed</a:t>
            </a:r>
            <a:r>
              <a:rPr lang="en-US"/>
              <a:t> </a:t>
            </a:r>
            <a:r>
              <a:rPr lang="en-US" smtClean="0"/>
              <a:t>didapatkan dari kandidat piksel api yang dihasilkan pada tahap deteksi warna piksel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9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REGION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ILUSTRASI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36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22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REGION GROWING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CONTOH GAMBAR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2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PERHITUNGAN LUASAN REGION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Digunakan untuk menghilangkan noise</a:t>
            </a:r>
          </a:p>
          <a:p>
            <a:r>
              <a:rPr lang="en-US" smtClean="0"/>
              <a:t>Menggunakan luasan yang didapatkan pada proses region growing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PERHITUNGAN LUASAN REGION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ILUSTRASI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2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PERHITUNGAN LUASAN REGION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CONTOH GAMBAR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07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KESELURUHAN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GAMBAR KESELURUHAN PROSES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88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solidFill>
            <a:srgbClr val="2C61F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VERIFIKASI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0669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VERIFIKASI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33" name="Oval 32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5" name="Parallelogram 34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6" name="Straight Arrow Connector 35"/>
          <p:cNvCxnSpPr>
            <a:stCxn id="33" idx="4"/>
            <a:endCxn id="35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ounded Rectangle 37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ounded Rectangle 40"/>
          <p:cNvSpPr/>
          <p:nvPr/>
        </p:nvSpPr>
        <p:spPr bwMode="auto">
          <a:xfrm>
            <a:off x="3962400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 bwMode="auto">
          <a:xfrm>
            <a:off x="3352800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63" name="TextBox 62"/>
          <p:cNvSpPr txBox="1"/>
          <p:nvPr/>
        </p:nvSpPr>
        <p:spPr>
          <a:xfrm>
            <a:off x="2146301" y="3365500"/>
            <a:ext cx="1142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FRAME, KANDIDAT PIKSEL</a:t>
            </a:r>
            <a:endParaRPr lang="en-US" sz="1500"/>
          </a:p>
        </p:txBody>
      </p:sp>
      <p:sp>
        <p:nvSpPr>
          <p:cNvPr id="64" name="TextBox 63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EKSTRAKSI FITUR</a:t>
            </a:r>
            <a:endParaRPr lang="en-US" sz="1500"/>
          </a:p>
        </p:txBody>
      </p:sp>
      <p:sp>
        <p:nvSpPr>
          <p:cNvPr id="65" name="TextBox 64"/>
          <p:cNvSpPr txBox="1"/>
          <p:nvPr/>
        </p:nvSpPr>
        <p:spPr>
          <a:xfrm>
            <a:off x="3962400" y="4587102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SUPPORT VECTOR MACHINES</a:t>
            </a:r>
            <a:endParaRPr lang="en-US" sz="1500"/>
          </a:p>
        </p:txBody>
      </p:sp>
      <p:cxnSp>
        <p:nvCxnSpPr>
          <p:cNvPr id="83" name="Straight Arrow Connector 82"/>
          <p:cNvCxnSpPr>
            <a:stCxn id="41" idx="0"/>
            <a:endCxn id="32" idx="2"/>
          </p:cNvCxnSpPr>
          <p:nvPr/>
        </p:nvCxnSpPr>
        <p:spPr bwMode="auto">
          <a:xfrm flipV="1">
            <a:off x="4572000" y="4174183"/>
            <a:ext cx="1" cy="3343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Diamond 31"/>
          <p:cNvSpPr/>
          <p:nvPr/>
        </p:nvSpPr>
        <p:spPr bwMode="auto">
          <a:xfrm>
            <a:off x="3962401" y="3280827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3962401" y="2015183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7" name="Parallelogram 36"/>
          <p:cNvSpPr/>
          <p:nvPr/>
        </p:nvSpPr>
        <p:spPr bwMode="auto">
          <a:xfrm>
            <a:off x="5816600" y="3308404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40" name="Straight Arrow Connector 39"/>
          <p:cNvCxnSpPr>
            <a:stCxn id="32" idx="0"/>
            <a:endCxn id="34" idx="2"/>
          </p:cNvCxnSpPr>
          <p:nvPr/>
        </p:nvCxnSpPr>
        <p:spPr bwMode="auto">
          <a:xfrm flipV="1">
            <a:off x="4572001" y="2929583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4" idx="3"/>
            <a:endCxn id="37" idx="0"/>
          </p:cNvCxnSpPr>
          <p:nvPr/>
        </p:nvCxnSpPr>
        <p:spPr bwMode="auto">
          <a:xfrm>
            <a:off x="5181601" y="2472383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3962400" y="354905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3962400" y="221683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4267201" y="300245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47" name="Straight Arrow Connector 46"/>
          <p:cNvCxnSpPr>
            <a:stCxn id="32" idx="3"/>
            <a:endCxn id="37" idx="5"/>
          </p:cNvCxnSpPr>
          <p:nvPr/>
        </p:nvCxnSpPr>
        <p:spPr bwMode="auto">
          <a:xfrm flipV="1">
            <a:off x="5181601" y="3727504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4800601" y="3319284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5969000" y="3546187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0" name="Oval 49"/>
          <p:cNvSpPr/>
          <p:nvPr/>
        </p:nvSpPr>
        <p:spPr bwMode="auto">
          <a:xfrm>
            <a:off x="5816599" y="4476751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69000" y="48687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  <p:cxnSp>
        <p:nvCxnSpPr>
          <p:cNvPr id="52" name="Straight Arrow Connector 51"/>
          <p:cNvCxnSpPr>
            <a:stCxn id="37" idx="4"/>
            <a:endCxn id="50" idx="0"/>
          </p:cNvCxnSpPr>
          <p:nvPr/>
        </p:nvCxnSpPr>
        <p:spPr bwMode="auto">
          <a:xfrm flipH="1">
            <a:off x="6426199" y="4146604"/>
            <a:ext cx="1" cy="3301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00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LATAR 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Sensor api biasa  yang sering digunakan lambat dalam mendeteksi api, menunggu partikel menyentuh sensor</a:t>
            </a:r>
          </a:p>
          <a:p>
            <a:pPr lvl="0"/>
            <a:endParaRPr lang="en-US" smtClean="0"/>
          </a:p>
          <a:p>
            <a:pPr lvl="0"/>
            <a:r>
              <a:rPr lang="en-US" smtClean="0"/>
              <a:t>Sensor biasa sulit untuk mendeteksi api diluar ruangan</a:t>
            </a:r>
          </a:p>
          <a:p>
            <a:pPr lvl="0"/>
            <a:endParaRPr lang="en-US"/>
          </a:p>
          <a:p>
            <a:pPr lvl="0"/>
            <a:r>
              <a:rPr lang="en-US" smtClean="0"/>
              <a:t>Pemanfaatan kamera CCTV pada gedung-gedung, sehingga tidak perlu memasang alat pendeteksi api</a:t>
            </a:r>
          </a:p>
          <a:p>
            <a:pPr lvl="0"/>
            <a:endParaRPr lang="en-US" smtClean="0"/>
          </a:p>
          <a:p>
            <a:pPr lvl="0"/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EC75F531-8A04-4B07-A04C-CBAED132D54C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9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EKSTRAKSI FITUR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Menggunakan </a:t>
            </a:r>
            <a:r>
              <a:rPr lang="en-US" smtClean="0"/>
              <a:t>wavelet daubachies 4</a:t>
            </a:r>
          </a:p>
          <a:p>
            <a:r>
              <a:rPr lang="en-US" smtClean="0"/>
              <a:t>Melakukan filter high pass dan low pass terhadap baris, selanjutnya terhadap kolom</a:t>
            </a:r>
            <a:endParaRPr lang="en-US" smtClean="0"/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pic>
        <p:nvPicPr>
          <p:cNvPr id="7" name="Picture 6" descr="F:\KULIAH\TA\bukuTA\source\wavel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590800"/>
            <a:ext cx="7249318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1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ILUSTRASI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Tugas Akhir - KI1502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82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EKSTRAKSI</a:t>
            </a:r>
            <a:r>
              <a:rPr lang="en-US" smtClean="0"/>
              <a:t> FITUR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CONTOH GAMBAR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SUPPORT VECTOR MACHINES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Klasifikasi untuk melakukan verifikasi terhadap piksel api dari data fitur yang didapatkan</a:t>
            </a:r>
            <a:endParaRPr lang="en-US" smtClean="0"/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7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HASIL &amp; ANALISIS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743201" y="547380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KESIMPULAN &amp; SARAN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43201" y="2746099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RANCANGAN &amp; IMPLEMENTASI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755899" y="3673244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SKENARIO UJI COBA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YANG DIGUNAKAN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  <p:pic>
        <p:nvPicPr>
          <p:cNvPr id="30" name="Content Placeholder 2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5482" y="1600200"/>
            <a:ext cx="2286000" cy="182880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4"/>
          <a:stretch>
            <a:fillRect/>
          </a:stretch>
        </p:blipFill>
        <p:spPr>
          <a:xfrm>
            <a:off x="6197600" y="1600200"/>
            <a:ext cx="2286000" cy="1828800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5"/>
          <a:stretch>
            <a:fillRect/>
          </a:stretch>
        </p:blipFill>
        <p:spPr>
          <a:xfrm>
            <a:off x="3423841" y="1600200"/>
            <a:ext cx="2286000" cy="1828800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683023" y="3585844"/>
            <a:ext cx="2286000" cy="1828800"/>
          </a:xfrm>
          <a:prstGeom prst="rect">
            <a:avLst/>
          </a:prstGeom>
        </p:spPr>
      </p:pic>
      <p:pic>
        <p:nvPicPr>
          <p:cNvPr id="36" name="Picture 35"/>
          <p:cNvPicPr/>
          <p:nvPr/>
        </p:nvPicPr>
        <p:blipFill>
          <a:blip r:embed="rId7"/>
          <a:stretch>
            <a:fillRect/>
          </a:stretch>
        </p:blipFill>
        <p:spPr>
          <a:xfrm>
            <a:off x="3423841" y="3594099"/>
            <a:ext cx="2286000" cy="1828800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8"/>
          <a:stretch>
            <a:fillRect/>
          </a:stretch>
        </p:blipFill>
        <p:spPr>
          <a:xfrm>
            <a:off x="6197600" y="3594098"/>
            <a:ext cx="228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SKENARIO UJI COBA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Uji coba parameter </a:t>
            </a:r>
            <a:r>
              <a:rPr lang="en-US" i="1" smtClean="0"/>
              <a:t>threshold </a:t>
            </a:r>
            <a:r>
              <a:rPr lang="en-US" smtClean="0"/>
              <a:t>pada</a:t>
            </a:r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7A4FAB72-7013-44AA-A3F8-4638301DCFA9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RUMUSAN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Bagaimana melakukan deteksi gerak setiap frame</a:t>
            </a:r>
          </a:p>
          <a:p>
            <a:pPr lvl="0"/>
            <a:endParaRPr lang="en-US"/>
          </a:p>
          <a:p>
            <a:pPr lvl="0"/>
            <a:r>
              <a:rPr lang="en-US" smtClean="0"/>
              <a:t>Bagaimana melakukan deteksi warna api setiap piksel</a:t>
            </a:r>
          </a:p>
          <a:p>
            <a:pPr lvl="0"/>
            <a:endParaRPr lang="en-US"/>
          </a:p>
          <a:p>
            <a:pPr lvl="0"/>
            <a:r>
              <a:rPr lang="en-US" smtClean="0"/>
              <a:t>Bagaimana menghilangkan noise setiap region</a:t>
            </a:r>
          </a:p>
          <a:p>
            <a:pPr lvl="0"/>
            <a:endParaRPr lang="en-US"/>
          </a:p>
          <a:p>
            <a:pPr lvl="0"/>
            <a:r>
              <a:rPr lang="en-US" smtClean="0"/>
              <a:t>Bagaimana meakukan verifikasi piksel api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6B3507AF-E7DF-48AB-9506-84A36B5AD072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3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BATASAN 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Implementasi</a:t>
            </a:r>
            <a:r>
              <a:rPr lang="en-US" dirty="0" smtClean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err="1"/>
              <a:t>pemrograman</a:t>
            </a:r>
            <a:r>
              <a:rPr lang="en-US"/>
              <a:t> </a:t>
            </a:r>
            <a:r>
              <a:rPr lang="en-US" smtClean="0"/>
              <a:t>Python berbasis desktop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smtClean="0"/>
              <a:t>Jumlah piksel objek api yang dideteksi lebih besar dari 1% dari luas piksel frame</a:t>
            </a:r>
          </a:p>
          <a:p>
            <a:pPr lvl="0"/>
            <a:endParaRPr lang="en-US" i="1"/>
          </a:p>
          <a:p>
            <a:pPr lvl="0"/>
            <a:r>
              <a:rPr lang="en-US" smtClean="0"/>
              <a:t>Data yang digunakan adalah data video dengan panjang video 6-16 detik</a:t>
            </a:r>
          </a:p>
          <a:p>
            <a:pPr lvl="0"/>
            <a:endParaRPr lang="en-US"/>
          </a:p>
          <a:p>
            <a:pPr lvl="0"/>
            <a:r>
              <a:rPr lang="en-US" smtClean="0"/>
              <a:t>Data video memiliki ukuran 240 x 320 piksel dengan </a:t>
            </a:r>
            <a:r>
              <a:rPr lang="en-US" i="1" smtClean="0"/>
              <a:t>channel</a:t>
            </a:r>
            <a:r>
              <a:rPr lang="en-US" smtClean="0"/>
              <a:t> R,G,B</a:t>
            </a:r>
          </a:p>
          <a:p>
            <a:pPr lvl="0"/>
            <a:endParaRPr lang="en-US"/>
          </a:p>
          <a:p>
            <a:pPr lvl="0"/>
            <a:r>
              <a:rPr lang="en-US" smtClean="0"/>
              <a:t>Warna api yang didefinisikan adalah </a:t>
            </a:r>
            <a:r>
              <a:rPr lang="en-US" i="1" smtClean="0"/>
              <a:t>range </a:t>
            </a:r>
            <a:r>
              <a:rPr lang="en-US" smtClean="0"/>
              <a:t>warna kuning hingga merah</a:t>
            </a:r>
          </a:p>
          <a:p>
            <a:pPr lvl="0"/>
            <a:endParaRPr lang="en-US"/>
          </a:p>
          <a:p>
            <a:pPr lvl="0"/>
            <a:r>
              <a:rPr lang="en-US" smtClean="0"/>
              <a:t>Pergerakan dari kamera tidak terlalu besar</a:t>
            </a:r>
          </a:p>
          <a:p>
            <a:pPr lvl="0"/>
            <a:endParaRPr lang="en-US"/>
          </a:p>
          <a:p>
            <a:pPr lvl="0"/>
            <a:r>
              <a:rPr lang="en-US" smtClean="0"/>
              <a:t>Pantulan objek api termasuk kedalam objek api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C9AE96EB-485D-4442-834F-F666B27284FA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3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TUJUAN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600" smtClean="0"/>
              <a:t>Merancang dan membangun perangkat lunak deteksi api menggunakan data video secara </a:t>
            </a:r>
            <a:r>
              <a:rPr lang="en-US" sz="1600" i="1" smtClean="0"/>
              <a:t>real time</a:t>
            </a:r>
            <a:endParaRPr lang="en-US" sz="16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D1E13776-9E5E-4F54-90DD-FDDB3056A7F0}" type="datetime3">
              <a:rPr lang="en-US" altLang="en-US" smtClean="0"/>
              <a:t>6 January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1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98485-1DF2-402D-BD1C-399049DDD30A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2743201" y="3644855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SKENARIO UJI COBA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743201" y="4572000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HASIL &amp; ANALISIS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743201" y="547380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KESIMPULAN &amp; SARAN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944029A5-E4A9-4A8F-AE16-B8C3643B852B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55900" y="2746099"/>
            <a:ext cx="365759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mtClean="0"/>
              <a:t>RANCANGAN &amp; IMPLEMENTASI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43201" y="1818954"/>
            <a:ext cx="3657598" cy="6126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smtClean="0"/>
              <a:t>PENDAHULUAN</a:t>
            </a:r>
            <a:endParaRPr lang="en-US" sz="20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5635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22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PREPROCESSING</a:t>
            </a:r>
            <a:endParaRPr lang="en-US" sz="1500"/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2104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ALIR PROSES UTAMA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Tugas Akhir – KI141502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4E484C-70E2-4579-9299-0AF832EC0B54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2"/>
          </p:nvPr>
        </p:nvSpPr>
        <p:spPr/>
        <p:txBody>
          <a:bodyPr/>
          <a:lstStyle/>
          <a:p>
            <a:fld id="{436056CB-638A-477E-818E-F64135605DDF}" type="datetime3">
              <a:rPr lang="en-US" altLang="en-US" smtClean="0"/>
              <a:t>6 January 2016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108201" y="1828800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Parallelogram 7"/>
          <p:cNvSpPr/>
          <p:nvPr/>
        </p:nvSpPr>
        <p:spPr bwMode="auto">
          <a:xfrm>
            <a:off x="2108201" y="3352800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>
            <a:stCxn id="7" idx="4"/>
            <a:endCxn id="8" idx="0"/>
          </p:cNvCxnSpPr>
          <p:nvPr/>
        </p:nvCxnSpPr>
        <p:spPr bwMode="auto">
          <a:xfrm>
            <a:off x="2717801" y="2959100"/>
            <a:ext cx="0" cy="3937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ounded Rectangle 12"/>
          <p:cNvSpPr/>
          <p:nvPr/>
        </p:nvSpPr>
        <p:spPr bwMode="auto">
          <a:xfrm>
            <a:off x="2108201" y="4508500"/>
            <a:ext cx="1219200" cy="914400"/>
          </a:xfrm>
          <a:prstGeom prst="round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Straight Arrow Connector 17"/>
          <p:cNvCxnSpPr>
            <a:endCxn id="13" idx="0"/>
          </p:cNvCxnSpPr>
          <p:nvPr/>
        </p:nvCxnSpPr>
        <p:spPr bwMode="auto">
          <a:xfrm>
            <a:off x="27178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/>
          <p:cNvSpPr/>
          <p:nvPr/>
        </p:nvSpPr>
        <p:spPr bwMode="auto">
          <a:xfrm>
            <a:off x="3937001" y="45085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3327401" y="4965700"/>
            <a:ext cx="6096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Diamond 24"/>
          <p:cNvSpPr/>
          <p:nvPr/>
        </p:nvSpPr>
        <p:spPr bwMode="auto">
          <a:xfrm>
            <a:off x="3937001" y="3297644"/>
            <a:ext cx="1219200" cy="893356"/>
          </a:xfrm>
          <a:prstGeom prst="diamon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26" name="Straight Arrow Connector 25"/>
          <p:cNvCxnSpPr>
            <a:stCxn id="21" idx="0"/>
            <a:endCxn id="25" idx="2"/>
          </p:cNvCxnSpPr>
          <p:nvPr/>
        </p:nvCxnSpPr>
        <p:spPr bwMode="auto">
          <a:xfrm flipV="1">
            <a:off x="4546601" y="4191000"/>
            <a:ext cx="0" cy="3175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ounded Rectangle 28"/>
          <p:cNvSpPr/>
          <p:nvPr/>
        </p:nvSpPr>
        <p:spPr bwMode="auto">
          <a:xfrm>
            <a:off x="3937001" y="2032000"/>
            <a:ext cx="1219200" cy="9144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0" name="Parallelogram 29"/>
          <p:cNvSpPr/>
          <p:nvPr/>
        </p:nvSpPr>
        <p:spPr bwMode="auto">
          <a:xfrm>
            <a:off x="5791200" y="3325221"/>
            <a:ext cx="1219200" cy="838200"/>
          </a:xfrm>
          <a:prstGeom prst="parallelogram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791200" y="4509812"/>
            <a:ext cx="1219200" cy="11303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4" name="Straight Arrow Connector 33"/>
          <p:cNvCxnSpPr>
            <a:stCxn id="25" idx="0"/>
            <a:endCxn id="29" idx="2"/>
          </p:cNvCxnSpPr>
          <p:nvPr/>
        </p:nvCxnSpPr>
        <p:spPr bwMode="auto">
          <a:xfrm flipV="1">
            <a:off x="4546601" y="2946400"/>
            <a:ext cx="0" cy="35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29" idx="3"/>
            <a:endCxn id="30" idx="0"/>
          </p:cNvCxnSpPr>
          <p:nvPr/>
        </p:nvCxnSpPr>
        <p:spPr bwMode="auto">
          <a:xfrm>
            <a:off x="5156201" y="2489200"/>
            <a:ext cx="1244599" cy="83602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30" idx="4"/>
            <a:endCxn id="32" idx="0"/>
          </p:cNvCxnSpPr>
          <p:nvPr/>
        </p:nvCxnSpPr>
        <p:spPr bwMode="auto">
          <a:xfrm>
            <a:off x="6400800" y="4163421"/>
            <a:ext cx="0" cy="3463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2260601" y="2216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MULAI</a:t>
            </a:r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2260601" y="358273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45" name="TextBox 44"/>
          <p:cNvSpPr txBox="1"/>
          <p:nvPr/>
        </p:nvSpPr>
        <p:spPr>
          <a:xfrm>
            <a:off x="2108201" y="468870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>
                <a:solidFill>
                  <a:schemeClr val="bg1"/>
                </a:solidFill>
              </a:rPr>
              <a:t>PREPROCESSING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37001" y="47977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VERIFIKASI</a:t>
            </a:r>
            <a:endParaRPr lang="en-US" sz="1500"/>
          </a:p>
        </p:txBody>
      </p:sp>
      <p:sp>
        <p:nvSpPr>
          <p:cNvPr id="47" name="TextBox 46"/>
          <p:cNvSpPr txBox="1"/>
          <p:nvPr/>
        </p:nvSpPr>
        <p:spPr>
          <a:xfrm>
            <a:off x="3937000" y="3565868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API</a:t>
            </a:r>
            <a:endParaRPr lang="en-US" sz="1500"/>
          </a:p>
        </p:txBody>
      </p:sp>
      <p:sp>
        <p:nvSpPr>
          <p:cNvPr id="48" name="TextBox 47"/>
          <p:cNvSpPr txBox="1"/>
          <p:nvPr/>
        </p:nvSpPr>
        <p:spPr>
          <a:xfrm>
            <a:off x="3937000" y="223365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MENANDAI REGION</a:t>
            </a:r>
            <a:endParaRPr lang="en-US" sz="1500"/>
          </a:p>
        </p:txBody>
      </p:sp>
      <p:sp>
        <p:nvSpPr>
          <p:cNvPr id="49" name="TextBox 48"/>
          <p:cNvSpPr txBox="1"/>
          <p:nvPr/>
        </p:nvSpPr>
        <p:spPr>
          <a:xfrm>
            <a:off x="4241801" y="301927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YA</a:t>
            </a:r>
            <a:endParaRPr lang="en-US" sz="1500"/>
          </a:p>
        </p:txBody>
      </p:sp>
      <p:cxnSp>
        <p:nvCxnSpPr>
          <p:cNvPr id="51" name="Straight Arrow Connector 50"/>
          <p:cNvCxnSpPr>
            <a:stCxn id="25" idx="3"/>
            <a:endCxn id="30" idx="5"/>
          </p:cNvCxnSpPr>
          <p:nvPr/>
        </p:nvCxnSpPr>
        <p:spPr bwMode="auto">
          <a:xfrm flipV="1">
            <a:off x="5156201" y="3744321"/>
            <a:ext cx="739774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4775201" y="3336101"/>
            <a:ext cx="1219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TIDAK</a:t>
            </a:r>
            <a:endParaRPr lang="en-US" sz="1500"/>
          </a:p>
        </p:txBody>
      </p:sp>
      <p:sp>
        <p:nvSpPr>
          <p:cNvPr id="58" name="TextBox 57"/>
          <p:cNvSpPr txBox="1"/>
          <p:nvPr/>
        </p:nvSpPr>
        <p:spPr>
          <a:xfrm>
            <a:off x="5943600" y="3563004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FRAME</a:t>
            </a:r>
            <a:endParaRPr lang="en-US" sz="1500"/>
          </a:p>
        </p:txBody>
      </p:sp>
      <p:sp>
        <p:nvSpPr>
          <p:cNvPr id="59" name="TextBox 58"/>
          <p:cNvSpPr txBox="1"/>
          <p:nvPr/>
        </p:nvSpPr>
        <p:spPr>
          <a:xfrm>
            <a:off x="5930900" y="490920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SELESAI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474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8">
      <a:dk1>
        <a:srgbClr val="003D62"/>
      </a:dk1>
      <a:lt1>
        <a:srgbClr val="FFFFFF"/>
      </a:lt1>
      <a:dk2>
        <a:srgbClr val="006699"/>
      </a:dk2>
      <a:lt2>
        <a:srgbClr val="C8D1DA"/>
      </a:lt2>
      <a:accent1>
        <a:srgbClr val="9AC0EA"/>
      </a:accent1>
      <a:accent2>
        <a:srgbClr val="80C3C8"/>
      </a:accent2>
      <a:accent3>
        <a:srgbClr val="FFFFFF"/>
      </a:accent3>
      <a:accent4>
        <a:srgbClr val="003353"/>
      </a:accent4>
      <a:accent5>
        <a:srgbClr val="CADCF3"/>
      </a:accent5>
      <a:accent6>
        <a:srgbClr val="73B0B5"/>
      </a:accent6>
      <a:hlink>
        <a:srgbClr val="81ABCB"/>
      </a:hlink>
      <a:folHlink>
        <a:srgbClr val="B6CBD6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15356</TotalTime>
  <Words>805</Words>
  <Application>Microsoft Office PowerPoint</Application>
  <PresentationFormat>On-screen Show (4:3)</PresentationFormat>
  <Paragraphs>292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Cambria Math</vt:lpstr>
      <vt:lpstr>Tahoma</vt:lpstr>
      <vt:lpstr>Times New Roman</vt:lpstr>
      <vt:lpstr>Trebuchet MS</vt:lpstr>
      <vt:lpstr>Wingdings</vt:lpstr>
      <vt:lpstr>Blueprint</vt:lpstr>
      <vt:lpstr>DETEKSI API BERBASIS SENSOR VISUAL MENGGUNAKAN METODE SUPPORT VECTOR MACHINES</vt:lpstr>
      <vt:lpstr>PowerPoint Presentation</vt:lpstr>
      <vt:lpstr>LATAR BELAKANG</vt:lpstr>
      <vt:lpstr>RUMUSAN MASALAH</vt:lpstr>
      <vt:lpstr>BATASAN MASALAH</vt:lpstr>
      <vt:lpstr>TUJUAN</vt:lpstr>
      <vt:lpstr>PowerPoint Presentation</vt:lpstr>
      <vt:lpstr>DIAGRAM ALIR PROSES UTAMA</vt:lpstr>
      <vt:lpstr>DIAGRAM ALIR PROSES UTAMA</vt:lpstr>
      <vt:lpstr>PREPROCESSING</vt:lpstr>
      <vt:lpstr>REDUKSI SIZE FRAME</vt:lpstr>
      <vt:lpstr>REDUKSI SIZE FRAME</vt:lpstr>
      <vt:lpstr>DETEKSI GERAK</vt:lpstr>
      <vt:lpstr>DETEKSI GERAK</vt:lpstr>
      <vt:lpstr>DETEKSI GERAK</vt:lpstr>
      <vt:lpstr>DETEKSI GERAK</vt:lpstr>
      <vt:lpstr>DETEKSI WARNA PIKSEL</vt:lpstr>
      <vt:lpstr>DETEKSI WARNA PIKSEL</vt:lpstr>
      <vt:lpstr>DETEKSI WARNA PIKSEL</vt:lpstr>
      <vt:lpstr>REGION GROWING</vt:lpstr>
      <vt:lpstr>REGION GROWING</vt:lpstr>
      <vt:lpstr>PowerPoint Presentation</vt:lpstr>
      <vt:lpstr>REGION GROWING</vt:lpstr>
      <vt:lpstr>PERHITUNGAN LUASAN REGION</vt:lpstr>
      <vt:lpstr>PERHITUNGAN LUASAN REGION</vt:lpstr>
      <vt:lpstr>PERHITUNGAN LUASAN REGION</vt:lpstr>
      <vt:lpstr>KESELURUHAN</vt:lpstr>
      <vt:lpstr>DIAGRAM ALIR PROSES UTAMA</vt:lpstr>
      <vt:lpstr>VERIFIKASI</vt:lpstr>
      <vt:lpstr>EKSTRAKSI FITUR</vt:lpstr>
      <vt:lpstr>PowerPoint Presentation</vt:lpstr>
      <vt:lpstr>EKSTRAKSI FITUR</vt:lpstr>
      <vt:lpstr>SUPPORT VECTOR MACHINES</vt:lpstr>
      <vt:lpstr>PowerPoint Presentation</vt:lpstr>
      <vt:lpstr>DATA YANG DIGUNAKAN</vt:lpstr>
      <vt:lpstr>SKENARIO UJI COBA</vt:lpstr>
    </vt:vector>
  </TitlesOfParts>
  <Company>Brown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Splay Trees</dc:title>
  <dc:creator>Michael Goodrich and Matt Dickerson</dc:creator>
  <cp:lastModifiedBy>hamdiahmadi</cp:lastModifiedBy>
  <cp:revision>1317</cp:revision>
  <dcterms:created xsi:type="dcterms:W3CDTF">2002-01-21T02:22:10Z</dcterms:created>
  <dcterms:modified xsi:type="dcterms:W3CDTF">2016-01-06T01:44:51Z</dcterms:modified>
</cp:coreProperties>
</file>